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4" r:id="rId3"/>
    <p:sldMasterId id="2147483687" r:id="rId4"/>
    <p:sldMasterId id="2147483699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77FCB-7CD4-48AE-943B-FE8093857F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A868F-19A0-4001-9017-96FC57854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A868F-19A0-4001-9017-96FC57854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разделённая кари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0888" y="0"/>
            <a:ext cx="3313112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0" y="1447800"/>
            <a:ext cx="8229600" cy="21859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b="1" smtClean="0">
                <a:solidFill>
                  <a:srgbClr val="9A009A"/>
                </a:solidFill>
              </a:rPr>
              <a:t>  Die Wiedervereinigung Deutschlands</a:t>
            </a:r>
          </a:p>
          <a:p>
            <a:pPr eaLnBrk="1" hangingPunct="1">
              <a:buFontTx/>
              <a:buNone/>
            </a:pPr>
            <a:endParaRPr lang="de-DE" sz="2800" b="1" smtClean="0">
              <a:solidFill>
                <a:srgbClr val="9A009A"/>
              </a:solidFill>
            </a:endParaRPr>
          </a:p>
          <a:p>
            <a:pPr eaLnBrk="1" hangingPunct="1">
              <a:buFontTx/>
              <a:buNone/>
            </a:pPr>
            <a:r>
              <a:rPr lang="de-DE" sz="2400" b="1" smtClean="0"/>
              <a:t>   ( Pr</a:t>
            </a:r>
            <a:r>
              <a:rPr lang="de-DE" sz="2400" b="1" smtClean="0">
                <a:cs typeface="Arial" charset="0"/>
              </a:rPr>
              <a:t>äteritum Passiv)</a:t>
            </a:r>
          </a:p>
        </p:txBody>
      </p:sp>
      <p:sp>
        <p:nvSpPr>
          <p:cNvPr id="2053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3886200"/>
            <a:ext cx="8229600" cy="2187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/>
              <a:t>Цели урока: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совершенствование социо-культурных знаний и умений;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совершенствование слухо-произносительных навыков;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развитие грамматических навыков;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расширение объёма продуктивного и рецептивного лексического минимума</a:t>
            </a:r>
            <a:r>
              <a:rPr lang="ru-RU" sz="1600" smtClean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landkart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152400"/>
            <a:ext cx="4419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5" descr="карта"/>
          <p:cNvPicPr>
            <a:picLocks noChangeAspect="1" noChangeArrowheads="1"/>
          </p:cNvPicPr>
          <p:nvPr/>
        </p:nvPicPr>
        <p:blipFill>
          <a:blip r:embed="rId3">
            <a:lum contrast="-12000"/>
          </a:blip>
          <a:srcRect/>
          <a:stretch>
            <a:fillRect/>
          </a:stretch>
        </p:blipFill>
        <p:spPr bwMode="auto">
          <a:xfrm>
            <a:off x="4800600" y="228600"/>
            <a:ext cx="413067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-152400"/>
            <a:ext cx="8229600" cy="1143000"/>
          </a:xfrm>
        </p:spPr>
        <p:txBody>
          <a:bodyPr/>
          <a:lstStyle/>
          <a:p>
            <a:pPr eaLnBrk="1" hangingPunct="1"/>
            <a:r>
              <a:rPr lang="de-DE" sz="4800" b="1" smtClean="0">
                <a:solidFill>
                  <a:srgbClr val="990033"/>
                </a:solidFill>
              </a:rPr>
              <a:t>Was ist das ?</a:t>
            </a:r>
          </a:p>
        </p:txBody>
      </p:sp>
      <p:pic>
        <p:nvPicPr>
          <p:cNvPr id="4099" name="Picture 7" descr="красная ратуш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1066800"/>
            <a:ext cx="4419600" cy="5562600"/>
          </a:xfrm>
        </p:spPr>
      </p:pic>
      <p:pic>
        <p:nvPicPr>
          <p:cNvPr id="4100" name="Picture 8" descr="телевыш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00600" y="1066800"/>
            <a:ext cx="4191000" cy="5562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z="6000" b="1" smtClean="0">
                <a:solidFill>
                  <a:srgbClr val="0033CC"/>
                </a:solidFill>
              </a:rPr>
              <a:t>Was ist das ?</a:t>
            </a:r>
          </a:p>
        </p:txBody>
      </p:sp>
      <p:pic>
        <p:nvPicPr>
          <p:cNvPr id="5123" name="Picture 7" descr="собо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2400" y="2362200"/>
            <a:ext cx="4343400" cy="4267200"/>
          </a:xfrm>
        </p:spPr>
      </p:pic>
      <p:pic>
        <p:nvPicPr>
          <p:cNvPr id="5124" name="Picture 12" descr="рейхстаг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362200"/>
            <a:ext cx="4343400" cy="42672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6T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eaLnBrk="1" hangingPunct="1"/>
            <a:r>
              <a:rPr lang="de-DE" b="1" i="1" u="sng" smtClean="0">
                <a:cs typeface="Arial" charset="0"/>
              </a:rPr>
              <a:t>Präteritum Passiv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8229600" cy="21859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sz="4000" b="1" smtClean="0">
                <a:solidFill>
                  <a:srgbClr val="990033"/>
                </a:solidFill>
              </a:rPr>
              <a:t>w</a:t>
            </a:r>
            <a:r>
              <a:rPr lang="de-DE" sz="4000" b="1" smtClean="0"/>
              <a:t>e</a:t>
            </a:r>
            <a:r>
              <a:rPr lang="de-DE" sz="4000" b="1" smtClean="0">
                <a:solidFill>
                  <a:srgbClr val="990033"/>
                </a:solidFill>
              </a:rPr>
              <a:t>rden</a:t>
            </a:r>
            <a:r>
              <a:rPr lang="de-DE" sz="4000" smtClean="0">
                <a:solidFill>
                  <a:srgbClr val="990033"/>
                </a:solidFill>
              </a:rPr>
              <a:t> </a:t>
            </a:r>
            <a:r>
              <a:rPr lang="de-DE" sz="4000" b="1" smtClean="0">
                <a:solidFill>
                  <a:srgbClr val="990033"/>
                </a:solidFill>
              </a:rPr>
              <a:t>(</a:t>
            </a:r>
            <a:r>
              <a:rPr lang="de-DE" sz="4000" b="1" smtClean="0">
                <a:solidFill>
                  <a:srgbClr val="A50021"/>
                </a:solidFill>
              </a:rPr>
              <a:t>w</a:t>
            </a:r>
            <a:r>
              <a:rPr lang="de-DE" sz="4000" b="1" smtClean="0">
                <a:solidFill>
                  <a:schemeClr val="tx2"/>
                </a:solidFill>
              </a:rPr>
              <a:t>u</a:t>
            </a:r>
            <a:r>
              <a:rPr lang="de-DE" sz="4000" b="1" smtClean="0">
                <a:solidFill>
                  <a:srgbClr val="A50021"/>
                </a:solidFill>
              </a:rPr>
              <a:t>rden</a:t>
            </a:r>
            <a:r>
              <a:rPr lang="en-US" sz="4000" b="1" smtClean="0">
                <a:solidFill>
                  <a:srgbClr val="990033"/>
                </a:solidFill>
              </a:rPr>
              <a:t>)</a:t>
            </a:r>
            <a:r>
              <a:rPr lang="de-DE" sz="4000" smtClean="0"/>
              <a:t>(Pr</a:t>
            </a:r>
            <a:r>
              <a:rPr lang="de-DE" sz="4000" smtClean="0">
                <a:cs typeface="Arial" charset="0"/>
              </a:rPr>
              <a:t>äteritum)</a:t>
            </a:r>
            <a:r>
              <a:rPr lang="ru-RU" sz="4000" smtClean="0">
                <a:cs typeface="Arial" charset="0"/>
              </a:rPr>
              <a:t> </a:t>
            </a:r>
            <a:r>
              <a:rPr lang="en-US" sz="4000" smtClean="0">
                <a:cs typeface="Arial" charset="0"/>
              </a:rPr>
              <a:t>+</a:t>
            </a:r>
            <a:r>
              <a:rPr lang="ru-RU" sz="4000" smtClean="0">
                <a:cs typeface="Arial" charset="0"/>
              </a:rPr>
              <a:t> </a:t>
            </a:r>
            <a:r>
              <a:rPr lang="de-DE" sz="4000" b="1" smtClean="0">
                <a:solidFill>
                  <a:srgbClr val="990033"/>
                </a:solidFill>
                <a:cs typeface="Arial" charset="0"/>
              </a:rPr>
              <a:t>Partizip II</a:t>
            </a:r>
            <a:r>
              <a:rPr lang="en-US" sz="4000" smtClean="0">
                <a:cs typeface="Arial" charset="0"/>
              </a:rPr>
              <a:t> (</a:t>
            </a:r>
            <a:r>
              <a:rPr lang="ru-RU" sz="4000" smtClean="0">
                <a:cs typeface="Arial" charset="0"/>
              </a:rPr>
              <a:t>основного глагола)</a:t>
            </a:r>
            <a:endParaRPr lang="en-US" sz="4000" smtClean="0">
              <a:cs typeface="Arial" charset="0"/>
            </a:endParaRPr>
          </a:p>
        </p:txBody>
      </p:sp>
      <p:sp>
        <p:nvSpPr>
          <p:cNvPr id="717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1371600" y="3429000"/>
            <a:ext cx="8229600" cy="264477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de-DE" sz="2800" smtClean="0"/>
              <a:t>Die Hausaufgabe w</a:t>
            </a:r>
            <a:r>
              <a:rPr lang="de-DE" sz="2800" b="1" smtClean="0">
                <a:solidFill>
                  <a:srgbClr val="990033"/>
                </a:solidFill>
              </a:rPr>
              <a:t>u</a:t>
            </a:r>
            <a:r>
              <a:rPr lang="de-DE" sz="2800" smtClean="0"/>
              <a:t>rd</a:t>
            </a:r>
            <a:r>
              <a:rPr lang="de-DE" sz="2800" b="1" smtClean="0">
                <a:solidFill>
                  <a:srgbClr val="A50021"/>
                </a:solidFill>
              </a:rPr>
              <a:t>e</a:t>
            </a:r>
            <a:r>
              <a:rPr lang="de-DE" sz="2800" smtClean="0"/>
              <a:t> </a:t>
            </a:r>
            <a:r>
              <a:rPr lang="de-DE" sz="2800" b="1" smtClean="0">
                <a:solidFill>
                  <a:srgbClr val="990033"/>
                </a:solidFill>
              </a:rPr>
              <a:t>ge</a:t>
            </a:r>
            <a:r>
              <a:rPr lang="de-DE" sz="2800" smtClean="0">
                <a:solidFill>
                  <a:schemeClr val="tx2"/>
                </a:solidFill>
              </a:rPr>
              <a:t>mach</a:t>
            </a:r>
            <a:r>
              <a:rPr lang="de-DE" sz="2800" b="1" smtClean="0">
                <a:solidFill>
                  <a:srgbClr val="990033"/>
                </a:solidFill>
              </a:rPr>
              <a:t>t</a:t>
            </a:r>
            <a:r>
              <a:rPr lang="de-DE" sz="2800" smtClean="0"/>
              <a:t>.</a:t>
            </a:r>
          </a:p>
          <a:p>
            <a:pPr eaLnBrk="1" hangingPunct="1">
              <a:buFontTx/>
              <a:buNone/>
            </a:pPr>
            <a:r>
              <a:rPr lang="de-DE" sz="2800" smtClean="0"/>
              <a:t>Die </a:t>
            </a:r>
            <a:r>
              <a:rPr lang="de-DE" sz="2800" smtClean="0">
                <a:cs typeface="Arial" charset="0"/>
              </a:rPr>
              <a:t>Űbungen w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u</a:t>
            </a:r>
            <a:r>
              <a:rPr lang="de-DE" sz="2800" smtClean="0">
                <a:cs typeface="Arial" charset="0"/>
              </a:rPr>
              <a:t>rd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en</a:t>
            </a:r>
            <a:r>
              <a:rPr lang="de-DE" sz="2800" smtClean="0">
                <a:cs typeface="Arial" charset="0"/>
              </a:rPr>
              <a:t> aus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ge</a:t>
            </a:r>
            <a:r>
              <a:rPr lang="de-DE" sz="2800" smtClean="0">
                <a:solidFill>
                  <a:schemeClr val="tx2"/>
                </a:solidFill>
                <a:cs typeface="Arial" charset="0"/>
              </a:rPr>
              <a:t>f</a:t>
            </a:r>
            <a:r>
              <a:rPr lang="de-DE" sz="2800" smtClean="0">
                <a:solidFill>
                  <a:schemeClr val="tx2"/>
                </a:solidFill>
                <a:cs typeface="Times New Roman" pitchFamily="18" charset="0"/>
              </a:rPr>
              <a:t>ü</a:t>
            </a:r>
            <a:r>
              <a:rPr lang="de-DE" sz="28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t</a:t>
            </a:r>
            <a:r>
              <a:rPr lang="de-DE" sz="2800" smtClean="0">
                <a:cs typeface="Arial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de-DE" sz="2800" smtClean="0">
                <a:cs typeface="Arial" charset="0"/>
              </a:rPr>
              <a:t>Der Text w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u</a:t>
            </a:r>
            <a:r>
              <a:rPr lang="de-DE" sz="2800" smtClean="0">
                <a:cs typeface="Arial" charset="0"/>
              </a:rPr>
              <a:t>rd</a:t>
            </a:r>
            <a:r>
              <a:rPr lang="de-DE" sz="2800" b="1" smtClean="0">
                <a:solidFill>
                  <a:srgbClr val="A50021"/>
                </a:solidFill>
                <a:cs typeface="Arial" charset="0"/>
              </a:rPr>
              <a:t>e</a:t>
            </a:r>
            <a:r>
              <a:rPr lang="de-DE" sz="2800" smtClean="0">
                <a:cs typeface="Arial" charset="0"/>
              </a:rPr>
              <a:t> </a:t>
            </a:r>
            <a:r>
              <a:rPr lang="de-DE" sz="2800" smtClean="0">
                <a:solidFill>
                  <a:schemeClr val="tx2"/>
                </a:solidFill>
                <a:cs typeface="Times New Roman" pitchFamily="18" charset="0"/>
              </a:rPr>
              <a:t>ü</a:t>
            </a:r>
            <a:r>
              <a:rPr lang="de-DE" sz="280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berzetz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t</a:t>
            </a:r>
            <a:r>
              <a:rPr lang="de-DE" sz="2800" smtClean="0">
                <a:cs typeface="Arial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de-DE" sz="2800" smtClean="0">
                <a:cs typeface="Arial" charset="0"/>
              </a:rPr>
              <a:t>Die B</a:t>
            </a:r>
            <a:r>
              <a:rPr lang="de-DE" sz="2800" smtClean="0">
                <a:cs typeface="Times New Roman" pitchFamily="18" charset="0"/>
              </a:rPr>
              <a:t>ü</a:t>
            </a:r>
            <a:r>
              <a:rPr lang="de-DE" sz="2800" smtClean="0">
                <a:latin typeface="Times New Roman" pitchFamily="18" charset="0"/>
                <a:cs typeface="Times New Roman" pitchFamily="18" charset="0"/>
              </a:rPr>
              <a:t>cher</a:t>
            </a:r>
            <a:r>
              <a:rPr lang="de-DE" sz="2800" smtClean="0">
                <a:cs typeface="Arial" charset="0"/>
              </a:rPr>
              <a:t> w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u</a:t>
            </a:r>
            <a:r>
              <a:rPr lang="de-DE" sz="2800" smtClean="0">
                <a:cs typeface="Arial" charset="0"/>
              </a:rPr>
              <a:t>rd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en</a:t>
            </a:r>
            <a:r>
              <a:rPr lang="de-DE" sz="2800" smtClean="0">
                <a:cs typeface="Arial" charset="0"/>
              </a:rPr>
              <a:t> 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ge</a:t>
            </a:r>
            <a:r>
              <a:rPr lang="de-DE" sz="2800" smtClean="0">
                <a:cs typeface="Arial" charset="0"/>
              </a:rPr>
              <a:t>les</a:t>
            </a:r>
            <a:r>
              <a:rPr lang="de-DE" sz="2800" b="1" smtClean="0">
                <a:solidFill>
                  <a:srgbClr val="990033"/>
                </a:solidFill>
                <a:cs typeface="Arial" charset="0"/>
              </a:rPr>
              <a:t>en</a:t>
            </a:r>
            <a:r>
              <a:rPr lang="de-DE" sz="2800" smtClean="0">
                <a:cs typeface="Arial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de-DE" sz="2800" smtClean="0">
                <a:cs typeface="Arial" charset="0"/>
              </a:rPr>
              <a:t>Das Gedicht w</a:t>
            </a:r>
            <a:r>
              <a:rPr lang="de-DE" sz="2800" b="1" smtClean="0">
                <a:solidFill>
                  <a:srgbClr val="A50021"/>
                </a:solidFill>
                <a:cs typeface="Arial" charset="0"/>
              </a:rPr>
              <a:t>u</a:t>
            </a:r>
            <a:r>
              <a:rPr lang="de-DE" sz="2800" smtClean="0">
                <a:cs typeface="Arial" charset="0"/>
              </a:rPr>
              <a:t>rd</a:t>
            </a:r>
            <a:r>
              <a:rPr lang="de-DE" sz="2800" b="1" smtClean="0">
                <a:solidFill>
                  <a:srgbClr val="A50021"/>
                </a:solidFill>
                <a:cs typeface="Arial" charset="0"/>
              </a:rPr>
              <a:t>e</a:t>
            </a:r>
            <a:r>
              <a:rPr lang="de-DE" sz="2800" smtClean="0">
                <a:cs typeface="Arial" charset="0"/>
              </a:rPr>
              <a:t> </a:t>
            </a:r>
            <a:r>
              <a:rPr lang="de-DE" sz="2800" b="1" smtClean="0">
                <a:solidFill>
                  <a:srgbClr val="A50021"/>
                </a:solidFill>
                <a:cs typeface="Arial" charset="0"/>
              </a:rPr>
              <a:t>ge</a:t>
            </a:r>
            <a:r>
              <a:rPr lang="de-DE" sz="2800" smtClean="0">
                <a:cs typeface="Arial" charset="0"/>
              </a:rPr>
              <a:t>lern</a:t>
            </a:r>
            <a:r>
              <a:rPr lang="de-DE" sz="2800" b="1" smtClean="0">
                <a:solidFill>
                  <a:srgbClr val="A50021"/>
                </a:solidFill>
                <a:cs typeface="Arial" charset="0"/>
              </a:rPr>
              <a:t>t</a:t>
            </a:r>
            <a:r>
              <a:rPr lang="de-DE" sz="2800" smtClean="0">
                <a:cs typeface="Arial" charset="0"/>
              </a:rPr>
              <a:t>.</a:t>
            </a:r>
          </a:p>
          <a:p>
            <a:pPr eaLnBrk="1" hangingPunct="1">
              <a:buFontTx/>
              <a:buNone/>
            </a:pPr>
            <a:endParaRPr lang="de-DE" sz="2800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de-DE" sz="2800" smtClean="0">
                <a:cs typeface="Arial" charset="0"/>
              </a:rPr>
              <a:t>		</a:t>
            </a:r>
            <a:endParaRPr lang="en-US" sz="2800" smtClean="0">
              <a:cs typeface="Arial" charset="0"/>
            </a:endParaRPr>
          </a:p>
          <a:p>
            <a:pPr eaLnBrk="1" hangingPunct="1"/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de-DE" sz="4800" b="1" smtClean="0">
                <a:solidFill>
                  <a:srgbClr val="0033CC"/>
                </a:solidFill>
              </a:rPr>
              <a:t>Geteilte Deutschland</a:t>
            </a:r>
          </a:p>
        </p:txBody>
      </p:sp>
      <p:pic>
        <p:nvPicPr>
          <p:cNvPr id="8195" name="Picture 7" descr="Besatzungszonen_ohne_tex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44537" y="1783556"/>
            <a:ext cx="3152775" cy="3857625"/>
          </a:xfrm>
        </p:spPr>
      </p:pic>
      <p:pic>
        <p:nvPicPr>
          <p:cNvPr id="819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06683" y="1371600"/>
            <a:ext cx="3626433" cy="4681538"/>
          </a:xfrm>
          <a:solidFill>
            <a:srgbClr val="FFFFFF"/>
          </a:solidFill>
        </p:spPr>
      </p:pic>
      <p:sp>
        <p:nvSpPr>
          <p:cNvPr id="8197" name="WordArt 9"/>
          <p:cNvSpPr>
            <a:spLocks noChangeArrowheads="1" noChangeShapeType="1" noTextEdit="1"/>
          </p:cNvSpPr>
          <p:nvPr/>
        </p:nvSpPr>
        <p:spPr bwMode="auto">
          <a:xfrm>
            <a:off x="7358082" y="5857892"/>
            <a:ext cx="1438275" cy="83185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de-DE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die BRD</a:t>
            </a:r>
            <a:endParaRPr lang="ru-RU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707070"/>
                  </a:gs>
                  <a:gs pos="50000">
                    <a:srgbClr val="FFFFFF"/>
                  </a:gs>
                  <a:gs pos="100000">
                    <a:srgbClr val="707070"/>
                  </a:gs>
                </a:gsLst>
                <a:lin ang="2700000" scaled="1"/>
              </a:gradFill>
              <a:latin typeface="Impact"/>
            </a:endParaRPr>
          </a:p>
        </p:txBody>
      </p:sp>
      <p:sp>
        <p:nvSpPr>
          <p:cNvPr id="8198" name="WordArt 12"/>
          <p:cNvSpPr>
            <a:spLocks noChangeArrowheads="1" noChangeShapeType="1" noTextEdit="1"/>
          </p:cNvSpPr>
          <p:nvPr/>
        </p:nvSpPr>
        <p:spPr bwMode="auto">
          <a:xfrm>
            <a:off x="500034" y="1285860"/>
            <a:ext cx="1438275" cy="83185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8" lon="19439996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de-DE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die DDR</a:t>
            </a:r>
            <a:endParaRPr lang="ru-RU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707070"/>
                  </a:gs>
                  <a:gs pos="50000">
                    <a:srgbClr val="FFFFFF"/>
                  </a:gs>
                  <a:gs pos="100000">
                    <a:srgbClr val="707070"/>
                  </a:gs>
                </a:gsLst>
                <a:lin ang="2700000" scaled="1"/>
              </a:gradFill>
              <a:latin typeface="Impac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de-DE" b="1" smtClean="0">
                <a:solidFill>
                  <a:srgbClr val="990099"/>
                </a:solidFill>
              </a:rPr>
              <a:t>Geteilte Berlin</a:t>
            </a:r>
            <a:r>
              <a:rPr lang="en-US" smtClean="0"/>
              <a:t> </a:t>
            </a:r>
            <a:endParaRPr lang="ru-RU" smtClean="0"/>
          </a:p>
        </p:txBody>
      </p:sp>
      <p:pic>
        <p:nvPicPr>
          <p:cNvPr id="9219" name="Picture 6" descr="карта берлина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934003" y="1607829"/>
            <a:ext cx="5239482" cy="4410691"/>
          </a:xfrm>
          <a:noFill/>
        </p:spPr>
      </p:pic>
      <p:pic>
        <p:nvPicPr>
          <p:cNvPr id="9220" name="Picture 7" descr="06S062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533400"/>
            <a:ext cx="19494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8" descr="06S06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5410200"/>
            <a:ext cx="21336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9" descr="06S0607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477000" y="609600"/>
            <a:ext cx="24733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1" descr="флаг гд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5181600"/>
            <a:ext cx="22098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berlin_buildw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91</Words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Тема Office</vt:lpstr>
      <vt:lpstr>Аспект</vt:lpstr>
      <vt:lpstr>Апекс</vt:lpstr>
      <vt:lpstr>Официальная</vt:lpstr>
      <vt:lpstr>1_Официальная</vt:lpstr>
      <vt:lpstr>Слайд 1</vt:lpstr>
      <vt:lpstr>Слайд 2</vt:lpstr>
      <vt:lpstr>Was ist das ?</vt:lpstr>
      <vt:lpstr>Was ist das ?</vt:lpstr>
      <vt:lpstr>Слайд 5</vt:lpstr>
      <vt:lpstr>Präteritum Passiv</vt:lpstr>
      <vt:lpstr>Geteilte Deutschland</vt:lpstr>
      <vt:lpstr>Geteilte Berlin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</cp:revision>
  <dcterms:modified xsi:type="dcterms:W3CDTF">2012-05-14T06:13:17Z</dcterms:modified>
</cp:coreProperties>
</file>